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11236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ктор по работе с населением" initials="Спрсн" lastIdx="1" clrIdx="0">
    <p:extLst>
      <p:ext uri="{19B8F6BF-5375-455C-9EA6-DF929625EA0E}">
        <p15:presenceInfo xmlns:p15="http://schemas.microsoft.com/office/powerpoint/2012/main" xmlns="" userId="S-1-5-21-356020108-737895768-3395727430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866" y="-108"/>
      </p:cViewPr>
      <p:guideLst>
        <p:guide orient="horz" pos="35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5B76C-0536-48A0-ADE9-D70A1633F454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43150" y="1233488"/>
            <a:ext cx="2049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7271D-E60D-4FFE-AAAF-552C75250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61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820463"/>
            <a:ext cx="5829300" cy="387266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842472"/>
            <a:ext cx="5143500" cy="26856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407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669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2229"/>
            <a:ext cx="1478756" cy="942674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2229"/>
            <a:ext cx="4350544" cy="942674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92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3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773182"/>
            <a:ext cx="5915025" cy="46271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444069"/>
            <a:ext cx="5915025" cy="243329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16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961147"/>
            <a:ext cx="2914650" cy="70578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961147"/>
            <a:ext cx="2914650" cy="70578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987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92232"/>
            <a:ext cx="5915025" cy="215005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726831"/>
            <a:ext cx="2901255" cy="13363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063209"/>
            <a:ext cx="2901255" cy="59763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726831"/>
            <a:ext cx="2915543" cy="13363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063209"/>
            <a:ext cx="2915543" cy="59763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003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550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09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41574"/>
            <a:ext cx="2211884" cy="25955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601597"/>
            <a:ext cx="3471863" cy="7904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337084"/>
            <a:ext cx="2211884" cy="618236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03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41574"/>
            <a:ext cx="2211884" cy="25955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601597"/>
            <a:ext cx="3471863" cy="790497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337084"/>
            <a:ext cx="2211884" cy="618236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76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92232"/>
            <a:ext cx="5915025" cy="2150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961147"/>
            <a:ext cx="5915025" cy="705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309944"/>
            <a:ext cx="1543050" cy="592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F1E4-A43E-401B-B2E9-51772C807BAF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309944"/>
            <a:ext cx="2314575" cy="592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309944"/>
            <a:ext cx="1543050" cy="592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F7BB-FB21-423A-AD73-7AA068B6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84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84AB3AB7-E13C-4FFB-BA0C-EE2E1E1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E88D54C2-D083-4871-9D90-7CC94F0E80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4868" y="6983939"/>
            <a:ext cx="5432479" cy="354971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27D06A3-C1B0-452D-9D0E-712ED8D0DF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4483" y="5073526"/>
            <a:ext cx="1769034" cy="17690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78FEB83-C107-471E-B416-3832C9F314B4}"/>
              </a:ext>
            </a:extLst>
          </p:cNvPr>
          <p:cNvSpPr txBox="1"/>
          <p:nvPr/>
        </p:nvSpPr>
        <p:spPr>
          <a:xfrm>
            <a:off x="694868" y="608712"/>
            <a:ext cx="5641046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90" b="1" dirty="0">
                <a:solidFill>
                  <a:srgbClr val="006600"/>
                </a:solidFill>
                <a:latin typeface="Arial Narrow" panose="020B0606020202030204" pitchFamily="34" charset="0"/>
              </a:rPr>
              <a:t>Приглашаем жителей столицы принять участие в озеленении дворовых территорий и присоединиться к акции </a:t>
            </a:r>
            <a:endParaRPr lang="en-US" sz="2190" b="1" dirty="0">
              <a:solidFill>
                <a:srgbClr val="0066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190" b="1" dirty="0">
                <a:solidFill>
                  <a:srgbClr val="006600"/>
                </a:solidFill>
                <a:latin typeface="Arial Narrow" panose="020B0606020202030204" pitchFamily="34" charset="0"/>
              </a:rPr>
              <a:t>"Зеленый двор вместе</a:t>
            </a:r>
            <a:r>
              <a:rPr lang="en-US" sz="2190" b="1" dirty="0">
                <a:solidFill>
                  <a:srgbClr val="006600"/>
                </a:solidFill>
                <a:latin typeface="Arial Narrow" panose="020B0606020202030204" pitchFamily="34" charset="0"/>
              </a:rPr>
              <a:t>!</a:t>
            </a:r>
            <a:r>
              <a:rPr lang="ru-RU" sz="2190" b="1" dirty="0">
                <a:solidFill>
                  <a:srgbClr val="006600"/>
                </a:solidFill>
                <a:latin typeface="Arial Narrow" panose="020B0606020202030204" pitchFamily="34" charset="0"/>
              </a:rPr>
              <a:t>“</a:t>
            </a:r>
            <a:endParaRPr lang="en-US" sz="2190" b="1" dirty="0">
              <a:solidFill>
                <a:srgbClr val="006600"/>
              </a:solidFill>
              <a:latin typeface="Arial Narrow" panose="020B0606020202030204" pitchFamily="34" charset="0"/>
            </a:endParaRPr>
          </a:p>
          <a:p>
            <a:pPr algn="ctr"/>
            <a:endParaRPr lang="en-US" sz="2190" b="1" dirty="0">
              <a:solidFill>
                <a:srgbClr val="0066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190" b="1" u="sng" dirty="0">
                <a:solidFill>
                  <a:srgbClr val="006600"/>
                </a:solidFill>
                <a:latin typeface="Arial Narrow" panose="020B0606020202030204" pitchFamily="34" charset="0"/>
              </a:rPr>
              <a:t>Чтобы записаться на озеленение необходимо выполнить несколько простых действий:</a:t>
            </a:r>
          </a:p>
          <a:p>
            <a:pPr algn="ctr"/>
            <a:r>
              <a:rPr lang="ru-RU" sz="2190" b="1" dirty="0">
                <a:solidFill>
                  <a:srgbClr val="006600"/>
                </a:solidFill>
                <a:latin typeface="Arial Narrow" panose="020B0606020202030204" pitchFamily="34" charset="0"/>
              </a:rPr>
              <a:t>    зарегистрироваться на сайте gorod.gov.by; (https://gorod.gov.by/ozelenenie/minsk/)</a:t>
            </a:r>
          </a:p>
          <a:p>
            <a:pPr algn="ctr"/>
            <a:r>
              <a:rPr lang="ru-RU" sz="2190" b="1" dirty="0">
                <a:solidFill>
                  <a:srgbClr val="006600"/>
                </a:solidFill>
                <a:latin typeface="Arial Narrow" panose="020B0606020202030204" pitchFamily="34" charset="0"/>
              </a:rPr>
              <a:t>    оставить соответствующую заявку;</a:t>
            </a:r>
          </a:p>
          <a:p>
            <a:pPr algn="ctr"/>
            <a:r>
              <a:rPr lang="ru-RU" sz="2190" b="1" dirty="0">
                <a:solidFill>
                  <a:srgbClr val="006600"/>
                </a:solidFill>
                <a:latin typeface="Arial Narrow" panose="020B0606020202030204" pitchFamily="34" charset="0"/>
              </a:rPr>
              <a:t>     выбрать локацию из перечня либо предложить свою.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ECCCA5-461C-496F-BBDF-82FF712FC2CD}"/>
              </a:ext>
            </a:extLst>
          </p:cNvPr>
          <p:cNvSpPr txBox="1"/>
          <p:nvPr/>
        </p:nvSpPr>
        <p:spPr>
          <a:xfrm>
            <a:off x="3190095" y="5419079"/>
            <a:ext cx="834271" cy="345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42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6C9725-E577-4966-A5AD-9843EEDD2F99}"/>
              </a:ext>
            </a:extLst>
          </p:cNvPr>
          <p:cNvSpPr txBox="1"/>
          <p:nvPr/>
        </p:nvSpPr>
        <p:spPr>
          <a:xfrm>
            <a:off x="3607233" y="2954368"/>
            <a:ext cx="41713" cy="345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42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9EC0E2C-617E-4AB7-AEE6-97299CC578A2}"/>
              </a:ext>
            </a:extLst>
          </p:cNvPr>
          <p:cNvSpPr txBox="1"/>
          <p:nvPr/>
        </p:nvSpPr>
        <p:spPr>
          <a:xfrm>
            <a:off x="1562321" y="4925442"/>
            <a:ext cx="3534275" cy="345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42" dirty="0"/>
          </a:p>
        </p:txBody>
      </p:sp>
      <p:pic>
        <p:nvPicPr>
          <p:cNvPr id="16" name="Рисунок 15" descr="Флажок со сплошной заливкой">
            <a:extLst>
              <a:ext uri="{FF2B5EF4-FFF2-40B4-BE49-F238E27FC236}">
                <a16:creationId xmlns:a16="http://schemas.microsoft.com/office/drawing/2014/main" xmlns="" id="{ABEA8E78-37BB-4A5D-89D4-633B126EF7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9280" y="3015592"/>
            <a:ext cx="301969" cy="301969"/>
          </a:xfrm>
          <a:prstGeom prst="rect">
            <a:avLst/>
          </a:prstGeom>
        </p:spPr>
      </p:pic>
      <p:pic>
        <p:nvPicPr>
          <p:cNvPr id="17" name="Рисунок 16" descr="Флажок со сплошной заливкой">
            <a:extLst>
              <a:ext uri="{FF2B5EF4-FFF2-40B4-BE49-F238E27FC236}">
                <a16:creationId xmlns:a16="http://schemas.microsoft.com/office/drawing/2014/main" xmlns="" id="{8CC8BC82-02A7-40E1-8372-5DC0974812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20339" y="3697565"/>
            <a:ext cx="301969" cy="301969"/>
          </a:xfrm>
          <a:prstGeom prst="rect">
            <a:avLst/>
          </a:prstGeom>
        </p:spPr>
      </p:pic>
      <p:pic>
        <p:nvPicPr>
          <p:cNvPr id="18" name="Рисунок 17" descr="Флажок со сплошной заливкой">
            <a:extLst>
              <a:ext uri="{FF2B5EF4-FFF2-40B4-BE49-F238E27FC236}">
                <a16:creationId xmlns:a16="http://schemas.microsoft.com/office/drawing/2014/main" xmlns="" id="{765C4628-21F2-473A-AAC4-EBB9EDEDC3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08626" y="4070412"/>
            <a:ext cx="301969" cy="30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2699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54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https://gorod.gov.by/ozelenenie/minsk/</dc:title>
  <dc:creator>Сектор по работе с населением</dc:creator>
  <cp:lastModifiedBy>jes123jur</cp:lastModifiedBy>
  <cp:revision>4</cp:revision>
  <cp:lastPrinted>2024-03-15T13:23:50Z</cp:lastPrinted>
  <dcterms:created xsi:type="dcterms:W3CDTF">2024-03-15T12:53:29Z</dcterms:created>
  <dcterms:modified xsi:type="dcterms:W3CDTF">2024-03-18T08:01:52Z</dcterms:modified>
</cp:coreProperties>
</file>